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sldIdLst>
    <p:sldId id="256" r:id="rId2"/>
    <p:sldId id="460" r:id="rId3"/>
    <p:sldId id="461" r:id="rId4"/>
    <p:sldId id="462" r:id="rId5"/>
    <p:sldId id="432" r:id="rId6"/>
    <p:sldId id="445" r:id="rId7"/>
    <p:sldId id="463" r:id="rId8"/>
    <p:sldId id="464" r:id="rId9"/>
    <p:sldId id="465" r:id="rId10"/>
    <p:sldId id="466" r:id="rId11"/>
    <p:sldId id="467" r:id="rId12"/>
    <p:sldId id="468" r:id="rId13"/>
    <p:sldId id="469" r:id="rId14"/>
    <p:sldId id="470" r:id="rId15"/>
    <p:sldId id="471" r:id="rId16"/>
    <p:sldId id="472" r:id="rId17"/>
    <p:sldId id="473" r:id="rId18"/>
    <p:sldId id="474" r:id="rId19"/>
    <p:sldId id="475" r:id="rId20"/>
    <p:sldId id="476" r:id="rId21"/>
    <p:sldId id="477" r:id="rId22"/>
    <p:sldId id="478" r:id="rId23"/>
    <p:sldId id="479" r:id="rId24"/>
    <p:sldId id="480" r:id="rId25"/>
    <p:sldId id="481" r:id="rId26"/>
    <p:sldId id="482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511"/>
    <p:restoredTop sz="94659"/>
  </p:normalViewPr>
  <p:slideViewPr>
    <p:cSldViewPr snapToGrid="0" snapToObjects="1">
      <p:cViewPr>
        <p:scale>
          <a:sx n="55" d="100"/>
          <a:sy n="55" d="100"/>
        </p:scale>
        <p:origin x="42" y="2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C2CB9E-F9B8-4243-A293-BD87924C1C8E}" type="datetimeFigureOut">
              <a:rPr lang="en-US" smtClean="0"/>
              <a:t>4/18/2017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52288-2427-CD44-8475-59E15EB15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5678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552288-2427-CD44-8475-59E15EB158B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3267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552288-2427-CD44-8475-59E15EB158B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6863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dirty="0"/>
              <a:pPr/>
              <a:t>4/18/2017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dirty="0"/>
              <a:pPr/>
              <a:t>4/18/2017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4/18/2017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4567-0DE4-3F47-BF90-CB84690072F9}" type="datetimeFigureOut">
              <a:rPr lang="en-US" dirty="0"/>
              <a:pPr/>
              <a:t>4/18/2017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dirty="0"/>
              <a:pPr/>
              <a:t>4/18/2017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dirty="0"/>
              <a:pPr/>
              <a:t>4/18/2017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dirty="0"/>
              <a:pPr/>
              <a:t>4/18/2017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4/18/2017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dirty="0"/>
              <a:pPr/>
              <a:t>4/18/2017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dirty="0"/>
              <a:pPr/>
              <a:t>4/18/2017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dirty="0"/>
              <a:pPr/>
              <a:t>4/18/2017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dirty="0"/>
              <a:pPr/>
              <a:t>4/18/2017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dirty="0"/>
              <a:pPr/>
              <a:t>4/18/2017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8C79C5D-2A6F-F04D-97DA-BEF2467B64E4}" type="datetimeFigureOut">
              <a:rPr lang="en-US" dirty="0"/>
              <a:pPr/>
              <a:t>4/18/2017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 dirty="0"/>
              <a:pPr/>
              <a:t>4/18/2017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3" r:id="rId9"/>
    <p:sldLayoutId id="2147483657" r:id="rId10"/>
    <p:sldLayoutId id="2147483666" r:id="rId11"/>
    <p:sldLayoutId id="2147483661" r:id="rId12"/>
    <p:sldLayoutId id="2147483658" r:id="rId13"/>
    <p:sldLayoutId id="2147483659" r:id="rId1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585627"/>
            <a:ext cx="10572000" cy="2971051"/>
          </a:xfrm>
        </p:spPr>
        <p:txBody>
          <a:bodyPr/>
          <a:lstStyle/>
          <a:p>
            <a:br>
              <a:rPr lang="en-US" dirty="0"/>
            </a:br>
            <a:r>
              <a:rPr lang="en-US" dirty="0"/>
              <a:t>Lecture 14 – </a:t>
            </a:r>
            <a:br>
              <a:rPr lang="en-US" dirty="0"/>
            </a:br>
            <a:r>
              <a:rPr lang="en-US" dirty="0"/>
              <a:t>Class Structuring &amp;</a:t>
            </a:r>
            <a:br>
              <a:rPr lang="en-US" dirty="0"/>
            </a:br>
            <a:r>
              <a:rPr lang="en-US" dirty="0"/>
              <a:t>Task Interface and Behavior Specifications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076961"/>
            <a:ext cx="10572000" cy="1181598"/>
          </a:xfrm>
        </p:spPr>
        <p:txBody>
          <a:bodyPr/>
          <a:lstStyle/>
          <a:p>
            <a:r>
              <a:rPr lang="en-US" dirty="0"/>
              <a:t>COMP 3700: Modeling and Design</a:t>
            </a:r>
          </a:p>
          <a:p>
            <a:r>
              <a:rPr lang="en-US" dirty="0"/>
              <a:t>Chapters 14 &amp; 18: Designing Object-Oriented Software Architectures &amp; Designing Concurrent and Real-Time Software Architectures</a:t>
            </a: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810001" y="6258559"/>
            <a:ext cx="10572000" cy="447041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Gomaa</a:t>
            </a:r>
            <a:r>
              <a:rPr lang="en-US" dirty="0"/>
              <a:t>, 2011</a:t>
            </a:r>
          </a:p>
        </p:txBody>
      </p:sp>
    </p:spTree>
    <p:extLst>
      <p:ext uri="{BB962C8B-B14F-4D97-AF65-F5344CB8AC3E}">
        <p14:creationId xmlns:p14="http://schemas.microsoft.com/office/powerpoint/2010/main" val="4600212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Information Hiding Class Structuring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Class Design</a:t>
            </a:r>
          </a:p>
          <a:p>
            <a:pPr lvl="1"/>
            <a:r>
              <a:rPr lang="en-US" dirty="0"/>
              <a:t>Initially determined from Analysis Model</a:t>
            </a:r>
          </a:p>
          <a:p>
            <a:pPr lvl="1"/>
            <a:r>
              <a:rPr lang="en-US" dirty="0"/>
              <a:t>Each class hides design decision</a:t>
            </a:r>
          </a:p>
          <a:p>
            <a:r>
              <a:rPr lang="en-US" dirty="0"/>
              <a:t>Design of Information Hiding Classes</a:t>
            </a:r>
          </a:p>
          <a:p>
            <a:pPr lvl="1"/>
            <a:r>
              <a:rPr lang="en-US" dirty="0"/>
              <a:t>Entity classes are categorized further</a:t>
            </a:r>
          </a:p>
          <a:p>
            <a:pPr lvl="2"/>
            <a:r>
              <a:rPr lang="en-US" dirty="0"/>
              <a:t>Data abstraction classes</a:t>
            </a:r>
          </a:p>
          <a:p>
            <a:pPr lvl="2"/>
            <a:r>
              <a:rPr lang="en-US" dirty="0"/>
              <a:t>Database wrapper classes</a:t>
            </a:r>
          </a:p>
          <a:p>
            <a:r>
              <a:rPr lang="en-US" dirty="0"/>
              <a:t>Design class operations</a:t>
            </a:r>
          </a:p>
          <a:p>
            <a:pPr lvl="1"/>
            <a:r>
              <a:rPr lang="en-US" dirty="0"/>
              <a:t>Primarily from communication model</a:t>
            </a:r>
          </a:p>
          <a:p>
            <a:pPr lvl="1"/>
            <a:r>
              <a:rPr lang="en-US" dirty="0"/>
              <a:t>Shows direction of message from sender object to receiver object</a:t>
            </a:r>
          </a:p>
        </p:txBody>
      </p:sp>
    </p:spTree>
    <p:extLst>
      <p:ext uri="{BB962C8B-B14F-4D97-AF65-F5344CB8AC3E}">
        <p14:creationId xmlns:p14="http://schemas.microsoft.com/office/powerpoint/2010/main" val="30766746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Abstraction Class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5695404" cy="4126262"/>
          </a:xfrm>
        </p:spPr>
        <p:txBody>
          <a:bodyPr>
            <a:normAutofit/>
          </a:bodyPr>
          <a:lstStyle/>
          <a:p>
            <a:r>
              <a:rPr lang="en-US" dirty="0"/>
              <a:t>Encapsulates data structure</a:t>
            </a:r>
          </a:p>
          <a:p>
            <a:pPr lvl="1"/>
            <a:r>
              <a:rPr lang="en-US" dirty="0"/>
              <a:t>Hides internal structure and content of data structure</a:t>
            </a:r>
          </a:p>
          <a:p>
            <a:pPr lvl="1"/>
            <a:r>
              <a:rPr lang="en-US" dirty="0"/>
              <a:t>Attributes provided by static model (class diagram)</a:t>
            </a:r>
          </a:p>
          <a:p>
            <a:r>
              <a:rPr lang="en-US" dirty="0"/>
              <a:t>Design Class interface</a:t>
            </a:r>
          </a:p>
          <a:p>
            <a:pPr lvl="1"/>
            <a:r>
              <a:rPr lang="en-US" dirty="0"/>
              <a:t>Data accessed indirectly via operations</a:t>
            </a:r>
          </a:p>
          <a:p>
            <a:pPr lvl="1"/>
            <a:r>
              <a:rPr lang="en-US" dirty="0"/>
              <a:t>Consider services required by client objects that interact with data abstraction object</a:t>
            </a:r>
          </a:p>
          <a:p>
            <a:pPr lvl="1"/>
            <a:r>
              <a:rPr lang="en-US" dirty="0"/>
              <a:t>Consider communication model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50572" t="20657" r="18142" b="32181"/>
          <a:stretch/>
        </p:blipFill>
        <p:spPr>
          <a:xfrm>
            <a:off x="7053943" y="932413"/>
            <a:ext cx="3814354" cy="323273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50143" t="39233" r="18143" b="27989"/>
          <a:stretch/>
        </p:blipFill>
        <p:spPr>
          <a:xfrm>
            <a:off x="7027817" y="4232367"/>
            <a:ext cx="3866606" cy="2246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7753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Machine Class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1" y="2222287"/>
            <a:ext cx="10101837" cy="363651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Hides contents of </a:t>
            </a:r>
            <a:r>
              <a:rPr lang="en-US" dirty="0" err="1"/>
              <a:t>statechart</a:t>
            </a:r>
            <a:r>
              <a:rPr lang="en-US" dirty="0"/>
              <a:t>/state transition table</a:t>
            </a:r>
          </a:p>
          <a:p>
            <a:pPr lvl="1"/>
            <a:r>
              <a:rPr lang="en-US" dirty="0"/>
              <a:t>Maintains current state of object</a:t>
            </a:r>
          </a:p>
          <a:p>
            <a:r>
              <a:rPr lang="en-US" dirty="0"/>
              <a:t>Process Event Operation</a:t>
            </a:r>
          </a:p>
          <a:p>
            <a:pPr lvl="1"/>
            <a:r>
              <a:rPr lang="en-US" dirty="0"/>
              <a:t>Called to process input event</a:t>
            </a:r>
          </a:p>
          <a:p>
            <a:pPr lvl="1"/>
            <a:r>
              <a:rPr lang="en-US" dirty="0"/>
              <a:t>Depending on current state and conditions</a:t>
            </a:r>
          </a:p>
          <a:p>
            <a:pPr lvl="2"/>
            <a:r>
              <a:rPr lang="en-US" dirty="0"/>
              <a:t>Might change state of object</a:t>
            </a:r>
          </a:p>
          <a:p>
            <a:pPr lvl="2"/>
            <a:r>
              <a:rPr lang="en-US" dirty="0"/>
              <a:t>Might return action(s) to be performed</a:t>
            </a:r>
          </a:p>
          <a:p>
            <a:r>
              <a:rPr lang="en-US" dirty="0"/>
              <a:t>Current State Operation</a:t>
            </a:r>
          </a:p>
          <a:p>
            <a:pPr lvl="1"/>
            <a:r>
              <a:rPr lang="en-US" dirty="0"/>
              <a:t>Returns the state stored in state transition table</a:t>
            </a:r>
          </a:p>
          <a:p>
            <a:r>
              <a:rPr lang="en-US" dirty="0"/>
              <a:t>If state transition table changes only this class is impacted</a:t>
            </a:r>
          </a:p>
        </p:txBody>
      </p:sp>
    </p:spTree>
    <p:extLst>
      <p:ext uri="{BB962C8B-B14F-4D97-AF65-F5344CB8AC3E}">
        <p14:creationId xmlns:p14="http://schemas.microsoft.com/office/powerpoint/2010/main" val="29408548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Logic Class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5429" y="2222287"/>
            <a:ext cx="4506685" cy="4374456"/>
          </a:xfrm>
        </p:spPr>
        <p:txBody>
          <a:bodyPr>
            <a:normAutofit/>
          </a:bodyPr>
          <a:lstStyle/>
          <a:p>
            <a:r>
              <a:rPr lang="en-US" dirty="0"/>
              <a:t>Hides business application logic</a:t>
            </a:r>
          </a:p>
          <a:p>
            <a:pPr lvl="1"/>
            <a:r>
              <a:rPr lang="en-US" dirty="0"/>
              <a:t>Encapsulate business rules</a:t>
            </a:r>
          </a:p>
          <a:p>
            <a:r>
              <a:rPr lang="en-US" dirty="0"/>
              <a:t>Business rules could change</a:t>
            </a:r>
          </a:p>
          <a:p>
            <a:pPr lvl="1"/>
            <a:r>
              <a:rPr lang="en-US" dirty="0"/>
              <a:t>Independently of other business logic classes</a:t>
            </a:r>
          </a:p>
          <a:p>
            <a:pPr lvl="1"/>
            <a:r>
              <a:rPr lang="en-US" dirty="0"/>
              <a:t>Independently of entity classes</a:t>
            </a:r>
          </a:p>
          <a:p>
            <a:r>
              <a:rPr lang="en-US" dirty="0"/>
              <a:t>Examples: Bank Withdrawal Transaction Manager business rules</a:t>
            </a:r>
          </a:p>
          <a:p>
            <a:pPr lvl="1"/>
            <a:r>
              <a:rPr lang="en-US" dirty="0"/>
              <a:t>Account must have positive (or zero) balance after withdrawal</a:t>
            </a:r>
          </a:p>
          <a:p>
            <a:pPr lvl="1"/>
            <a:r>
              <a:rPr lang="en-US" dirty="0"/>
              <a:t>Maximum daily withdrawal limit is $300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58750" t="17444" r="13571" b="36819"/>
          <a:stretch/>
        </p:blipFill>
        <p:spPr>
          <a:xfrm>
            <a:off x="6574970" y="763320"/>
            <a:ext cx="3984171" cy="370142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64465" t="35231" r="13571" b="41708"/>
          <a:stretch/>
        </p:blipFill>
        <p:spPr>
          <a:xfrm>
            <a:off x="6945086" y="4681844"/>
            <a:ext cx="3243941" cy="1914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6071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 Wrapper Class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5268579" cy="4178513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Entity class in Analysis Model</a:t>
            </a:r>
          </a:p>
          <a:p>
            <a:pPr lvl="1"/>
            <a:r>
              <a:rPr lang="en-US" dirty="0"/>
              <a:t>Encapsulated data is actually stored in database</a:t>
            </a:r>
          </a:p>
          <a:p>
            <a:r>
              <a:rPr lang="en-US" dirty="0"/>
              <a:t>Analysis Model class mapped to</a:t>
            </a:r>
          </a:p>
          <a:p>
            <a:pPr lvl="1"/>
            <a:r>
              <a:rPr lang="en-US" dirty="0"/>
              <a:t>Database Wrapper Class</a:t>
            </a:r>
          </a:p>
          <a:p>
            <a:pPr lvl="2"/>
            <a:r>
              <a:rPr lang="en-US" dirty="0"/>
              <a:t>Hides interface to database (e.g., relational)</a:t>
            </a:r>
          </a:p>
          <a:p>
            <a:pPr lvl="1"/>
            <a:r>
              <a:rPr lang="en-US" dirty="0"/>
              <a:t>Attributes of class mapped to</a:t>
            </a:r>
          </a:p>
          <a:p>
            <a:pPr lvl="2"/>
            <a:r>
              <a:rPr lang="en-US" dirty="0"/>
              <a:t>Relation (flat file) stored in database</a:t>
            </a:r>
          </a:p>
          <a:p>
            <a:pPr lvl="1"/>
            <a:r>
              <a:rPr lang="en-US" dirty="0"/>
              <a:t>Database Wrapper Class</a:t>
            </a:r>
          </a:p>
          <a:p>
            <a:pPr lvl="2"/>
            <a:r>
              <a:rPr lang="en-US" dirty="0"/>
              <a:t>Provides OO interface to database</a:t>
            </a:r>
          </a:p>
          <a:p>
            <a:pPr lvl="2"/>
            <a:r>
              <a:rPr lang="en-US" dirty="0"/>
              <a:t>Hides details of how to access data in database</a:t>
            </a:r>
          </a:p>
          <a:p>
            <a:pPr lvl="3"/>
            <a:r>
              <a:rPr lang="en-US" dirty="0"/>
              <a:t>Hides SQL statements</a:t>
            </a:r>
          </a:p>
          <a:p>
            <a:pPr lvl="2"/>
            <a:r>
              <a:rPr lang="en-US" dirty="0"/>
              <a:t>May hide details of one relation</a:t>
            </a:r>
          </a:p>
          <a:p>
            <a:pPr lvl="3"/>
            <a:r>
              <a:rPr lang="en-US" dirty="0"/>
              <a:t>Database view (join of two or more relations)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54214" t="20658" r="8929" b="27989"/>
          <a:stretch/>
        </p:blipFill>
        <p:spPr>
          <a:xfrm>
            <a:off x="6374675" y="2184839"/>
            <a:ext cx="5381898" cy="4215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0162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Inheritance in Design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Subclass inherits generalized properties from superclass</a:t>
            </a:r>
          </a:p>
          <a:p>
            <a:pPr lvl="1"/>
            <a:r>
              <a:rPr lang="en-US" dirty="0"/>
              <a:t>Property is Attribute or Operation</a:t>
            </a:r>
          </a:p>
          <a:p>
            <a:r>
              <a:rPr lang="en-US" dirty="0"/>
              <a:t>Inheritance</a:t>
            </a:r>
          </a:p>
          <a:p>
            <a:pPr lvl="1"/>
            <a:r>
              <a:rPr lang="en-US" dirty="0"/>
              <a:t>Allows sharing of properties between classes</a:t>
            </a:r>
          </a:p>
          <a:p>
            <a:pPr lvl="1"/>
            <a:r>
              <a:rPr lang="en-US" dirty="0"/>
              <a:t>Allows adaptation of parent class (superclass) to form child class (subclass)</a:t>
            </a:r>
          </a:p>
          <a:p>
            <a:r>
              <a:rPr lang="en-US" dirty="0"/>
              <a:t>Subclass inherits attributes &amp; operations from superclass</a:t>
            </a:r>
          </a:p>
          <a:p>
            <a:pPr lvl="1"/>
            <a:r>
              <a:rPr lang="en-US" dirty="0"/>
              <a:t>May add attributes</a:t>
            </a:r>
          </a:p>
          <a:p>
            <a:pPr lvl="1"/>
            <a:r>
              <a:rPr lang="en-US" dirty="0"/>
              <a:t>May add operations</a:t>
            </a:r>
          </a:p>
          <a:p>
            <a:pPr lvl="1"/>
            <a:r>
              <a:rPr lang="en-US" dirty="0"/>
              <a:t>May </a:t>
            </a:r>
            <a:r>
              <a:rPr lang="en-US"/>
              <a:t>redefine operations</a:t>
            </a:r>
          </a:p>
        </p:txBody>
      </p:sp>
    </p:spTree>
    <p:extLst>
      <p:ext uri="{BB962C8B-B14F-4D97-AF65-F5344CB8AC3E}">
        <p14:creationId xmlns:p14="http://schemas.microsoft.com/office/powerpoint/2010/main" val="15573552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Inheritance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189" y="2573979"/>
            <a:ext cx="4157734" cy="3636511"/>
          </a:xfrm>
        </p:spPr>
        <p:txBody>
          <a:bodyPr/>
          <a:lstStyle/>
          <a:p>
            <a:r>
              <a:rPr lang="en-US" dirty="0"/>
              <a:t>Attributes of </a:t>
            </a:r>
            <a:r>
              <a:rPr lang="en-US" i="1" dirty="0"/>
              <a:t>Account</a:t>
            </a:r>
            <a:r>
              <a:rPr lang="en-US" dirty="0"/>
              <a:t> Superclass</a:t>
            </a:r>
          </a:p>
          <a:p>
            <a:pPr lvl="1"/>
            <a:r>
              <a:rPr lang="en-US" i="1" dirty="0" err="1"/>
              <a:t>accountNumber</a:t>
            </a:r>
            <a:r>
              <a:rPr lang="en-US" i="1" dirty="0"/>
              <a:t>, balance</a:t>
            </a:r>
          </a:p>
          <a:p>
            <a:r>
              <a:rPr lang="en-US" dirty="0"/>
              <a:t>Operations of Account Superclass</a:t>
            </a:r>
          </a:p>
          <a:p>
            <a:pPr lvl="1"/>
            <a:r>
              <a:rPr lang="en-US" i="1" dirty="0"/>
              <a:t>open (</a:t>
            </a:r>
            <a:r>
              <a:rPr lang="en-US" i="1" dirty="0" err="1"/>
              <a:t>accountNumber</a:t>
            </a:r>
            <a:r>
              <a:rPr lang="en-US" i="1" dirty="0"/>
              <a:t> : Integer)</a:t>
            </a:r>
          </a:p>
          <a:p>
            <a:pPr lvl="1"/>
            <a:r>
              <a:rPr lang="en-US" i="1" dirty="0"/>
              <a:t>close ()</a:t>
            </a:r>
          </a:p>
          <a:p>
            <a:pPr lvl="1"/>
            <a:r>
              <a:rPr lang="en-US" i="1" dirty="0" err="1"/>
              <a:t>readbalance</a:t>
            </a:r>
            <a:r>
              <a:rPr lang="en-US" i="1" dirty="0"/>
              <a:t> () : Real</a:t>
            </a:r>
          </a:p>
          <a:p>
            <a:pPr lvl="1"/>
            <a:r>
              <a:rPr lang="en-US" i="1" dirty="0"/>
              <a:t>credit (amount : Real) {abstract}</a:t>
            </a:r>
          </a:p>
          <a:p>
            <a:pPr lvl="1"/>
            <a:r>
              <a:rPr lang="en-US" i="1" dirty="0"/>
              <a:t>debit (amount : Real) {abstract)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64471" t="26655" b="25116"/>
          <a:stretch/>
        </p:blipFill>
        <p:spPr>
          <a:xfrm>
            <a:off x="5539153" y="2904582"/>
            <a:ext cx="4331677" cy="3305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8696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Inheritance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1512" y="2521226"/>
            <a:ext cx="9644134" cy="3636511"/>
          </a:xfrm>
        </p:spPr>
        <p:txBody>
          <a:bodyPr/>
          <a:lstStyle/>
          <a:p>
            <a:r>
              <a:rPr lang="en-US" dirty="0"/>
              <a:t>Attributes of </a:t>
            </a:r>
            <a:r>
              <a:rPr lang="en-US" i="1" dirty="0"/>
              <a:t>Checking Account </a:t>
            </a:r>
            <a:r>
              <a:rPr lang="en-US" dirty="0"/>
              <a:t>Subclass</a:t>
            </a:r>
          </a:p>
          <a:p>
            <a:pPr lvl="1"/>
            <a:r>
              <a:rPr lang="en-US" dirty="0"/>
              <a:t>Inherits </a:t>
            </a:r>
            <a:r>
              <a:rPr lang="en-US" i="1" dirty="0" err="1"/>
              <a:t>accountNumber</a:t>
            </a:r>
            <a:r>
              <a:rPr lang="en-US" i="1" dirty="0"/>
              <a:t>, balance</a:t>
            </a:r>
          </a:p>
          <a:p>
            <a:pPr lvl="1"/>
            <a:r>
              <a:rPr lang="en-US" dirty="0"/>
              <a:t>Adds </a:t>
            </a:r>
            <a:r>
              <a:rPr lang="en-US" i="1" dirty="0" err="1"/>
              <a:t>lastDepositAmount</a:t>
            </a:r>
            <a:endParaRPr lang="en-US" i="1" dirty="0"/>
          </a:p>
          <a:p>
            <a:r>
              <a:rPr lang="en-US" dirty="0"/>
              <a:t>Operations of Checking Account Subclass</a:t>
            </a:r>
          </a:p>
          <a:p>
            <a:pPr lvl="1"/>
            <a:r>
              <a:rPr lang="en-US" dirty="0"/>
              <a:t>Inherits specification and implementation of </a:t>
            </a:r>
            <a:r>
              <a:rPr lang="en-US" i="1" dirty="0"/>
              <a:t>open, </a:t>
            </a:r>
            <a:r>
              <a:rPr lang="en-US" i="1" dirty="0" err="1"/>
              <a:t>readBalance</a:t>
            </a:r>
            <a:r>
              <a:rPr lang="en-US" i="1" dirty="0"/>
              <a:t>, close</a:t>
            </a:r>
          </a:p>
          <a:p>
            <a:pPr lvl="1"/>
            <a:r>
              <a:rPr lang="en-US" dirty="0"/>
              <a:t>Inherits specification of </a:t>
            </a:r>
            <a:r>
              <a:rPr lang="en-US" i="1" dirty="0"/>
              <a:t>credit</a:t>
            </a:r>
            <a:r>
              <a:rPr lang="en-US" dirty="0"/>
              <a:t> and </a:t>
            </a:r>
            <a:r>
              <a:rPr lang="en-US" i="1" dirty="0"/>
              <a:t>debit</a:t>
            </a:r>
            <a:r>
              <a:rPr lang="en-US" dirty="0"/>
              <a:t> but defines implementation</a:t>
            </a:r>
          </a:p>
          <a:p>
            <a:pPr lvl="1"/>
            <a:r>
              <a:rPr lang="en-US" dirty="0"/>
              <a:t>Adds </a:t>
            </a:r>
            <a:r>
              <a:rPr lang="en-US" i="1" dirty="0" err="1"/>
              <a:t>readLastDepositAmount</a:t>
            </a:r>
            <a:r>
              <a:rPr lang="en-US" i="1" dirty="0"/>
              <a:t> () : Real</a:t>
            </a:r>
          </a:p>
        </p:txBody>
      </p:sp>
    </p:spTree>
    <p:extLst>
      <p:ext uri="{BB962C8B-B14F-4D97-AF65-F5344CB8AC3E}">
        <p14:creationId xmlns:p14="http://schemas.microsoft.com/office/powerpoint/2010/main" val="32347964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Inheritance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4248851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Attributes of Savings Account Subclass</a:t>
            </a:r>
          </a:p>
          <a:p>
            <a:pPr lvl="1"/>
            <a:r>
              <a:rPr lang="en-US" dirty="0"/>
              <a:t>Inherits </a:t>
            </a:r>
            <a:r>
              <a:rPr lang="en-US" dirty="0" err="1"/>
              <a:t>accountNumber</a:t>
            </a:r>
            <a:r>
              <a:rPr lang="en-US" dirty="0"/>
              <a:t>, balance</a:t>
            </a:r>
          </a:p>
          <a:p>
            <a:pPr lvl="1"/>
            <a:r>
              <a:rPr lang="en-US" dirty="0"/>
              <a:t>Adds instance attributes </a:t>
            </a:r>
            <a:r>
              <a:rPr lang="en-US" dirty="0" err="1"/>
              <a:t>cumulativeInterest</a:t>
            </a:r>
            <a:r>
              <a:rPr lang="en-US" dirty="0"/>
              <a:t>, </a:t>
            </a:r>
            <a:r>
              <a:rPr lang="en-US" dirty="0" err="1"/>
              <a:t>debitCount</a:t>
            </a:r>
            <a:endParaRPr lang="en-US" dirty="0"/>
          </a:p>
          <a:p>
            <a:pPr lvl="1"/>
            <a:r>
              <a:rPr lang="en-US" dirty="0"/>
              <a:t>Adds static class attributes </a:t>
            </a:r>
            <a:r>
              <a:rPr lang="en-US" dirty="0" err="1"/>
              <a:t>maxFreeDebits</a:t>
            </a:r>
            <a:r>
              <a:rPr lang="en-US" dirty="0"/>
              <a:t>, </a:t>
            </a:r>
            <a:r>
              <a:rPr lang="en-US" dirty="0" err="1"/>
              <a:t>bankCharge</a:t>
            </a:r>
            <a:endParaRPr lang="en-US" dirty="0"/>
          </a:p>
          <a:p>
            <a:r>
              <a:rPr lang="en-US" dirty="0"/>
              <a:t>Operations of Savings Account Subclass</a:t>
            </a:r>
          </a:p>
          <a:p>
            <a:pPr lvl="1"/>
            <a:r>
              <a:rPr lang="en-US" dirty="0"/>
              <a:t>Inherits specification &amp; implementation of open, </a:t>
            </a:r>
            <a:r>
              <a:rPr lang="en-US" dirty="0" err="1"/>
              <a:t>readBalance</a:t>
            </a:r>
            <a:r>
              <a:rPr lang="en-US" dirty="0"/>
              <a:t>, close</a:t>
            </a:r>
          </a:p>
          <a:p>
            <a:pPr lvl="1"/>
            <a:r>
              <a:rPr lang="en-US" dirty="0" err="1"/>
              <a:t>Inherist</a:t>
            </a:r>
            <a:r>
              <a:rPr lang="en-US" dirty="0"/>
              <a:t> specification of credit and debit but defines implementation</a:t>
            </a:r>
          </a:p>
          <a:p>
            <a:pPr lvl="1"/>
            <a:r>
              <a:rPr lang="en-US" dirty="0"/>
              <a:t>Debit</a:t>
            </a:r>
          </a:p>
          <a:p>
            <a:pPr lvl="2"/>
            <a:r>
              <a:rPr lang="en-US" dirty="0"/>
              <a:t>Debit balance</a:t>
            </a:r>
          </a:p>
          <a:p>
            <a:pPr lvl="2"/>
            <a:r>
              <a:rPr lang="en-US" dirty="0"/>
              <a:t>Deduct </a:t>
            </a:r>
            <a:r>
              <a:rPr lang="en-US" dirty="0" err="1"/>
              <a:t>bankCharge</a:t>
            </a:r>
            <a:r>
              <a:rPr lang="en-US" dirty="0"/>
              <a:t> if </a:t>
            </a:r>
            <a:r>
              <a:rPr lang="en-US" dirty="0" err="1"/>
              <a:t>debitCount</a:t>
            </a:r>
            <a:r>
              <a:rPr lang="en-US" dirty="0"/>
              <a:t> &gt; </a:t>
            </a:r>
            <a:r>
              <a:rPr lang="en-US" dirty="0" err="1"/>
              <a:t>maxFreeDebits</a:t>
            </a:r>
            <a:endParaRPr lang="en-US" dirty="0"/>
          </a:p>
          <a:p>
            <a:pPr lvl="1"/>
            <a:r>
              <a:rPr lang="en-US" dirty="0"/>
              <a:t>Adds operations</a:t>
            </a:r>
          </a:p>
          <a:p>
            <a:pPr lvl="2"/>
            <a:r>
              <a:rPr lang="en-US" dirty="0" err="1"/>
              <a:t>addInterest</a:t>
            </a:r>
            <a:r>
              <a:rPr lang="en-US" dirty="0"/>
              <a:t> (</a:t>
            </a:r>
            <a:r>
              <a:rPr lang="en-US" dirty="0" err="1"/>
              <a:t>interestRate</a:t>
            </a:r>
            <a:r>
              <a:rPr lang="en-US" dirty="0"/>
              <a:t>) Add daily interest</a:t>
            </a:r>
          </a:p>
          <a:p>
            <a:pPr lvl="2"/>
            <a:r>
              <a:rPr lang="en-US" dirty="0" err="1"/>
              <a:t>readCumulativeInterest</a:t>
            </a:r>
            <a:r>
              <a:rPr lang="en-US" dirty="0"/>
              <a:t> () : Real</a:t>
            </a:r>
          </a:p>
          <a:p>
            <a:pPr lvl="2"/>
            <a:r>
              <a:rPr lang="en-US" dirty="0" err="1"/>
              <a:t>clearDebitCount</a:t>
            </a:r>
            <a:r>
              <a:rPr lang="en-US" dirty="0"/>
              <a:t> () Reinitialize </a:t>
            </a:r>
            <a:r>
              <a:rPr lang="en-US" dirty="0" err="1"/>
              <a:t>debitCount</a:t>
            </a:r>
            <a:r>
              <a:rPr lang="en-US" dirty="0"/>
              <a:t> to zero</a:t>
            </a:r>
          </a:p>
        </p:txBody>
      </p:sp>
    </p:spTree>
    <p:extLst>
      <p:ext uri="{BB962C8B-B14F-4D97-AF65-F5344CB8AC3E}">
        <p14:creationId xmlns:p14="http://schemas.microsoft.com/office/powerpoint/2010/main" val="42318886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Interface Specification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4336775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Defines the interface of the information hiding class, including the specification of the operations provided by the class</a:t>
            </a:r>
          </a:p>
          <a:p>
            <a:r>
              <a:rPr lang="en-US" dirty="0"/>
              <a:t>Information hidden by class</a:t>
            </a:r>
          </a:p>
          <a:p>
            <a:r>
              <a:rPr lang="en-US" dirty="0"/>
              <a:t>Class structuring criterion</a:t>
            </a:r>
          </a:p>
          <a:p>
            <a:r>
              <a:rPr lang="en-US" dirty="0"/>
              <a:t>Assumptions made in specifying class</a:t>
            </a:r>
          </a:p>
          <a:p>
            <a:r>
              <a:rPr lang="en-US" dirty="0"/>
              <a:t>Anticipated changes</a:t>
            </a:r>
          </a:p>
          <a:p>
            <a:r>
              <a:rPr lang="en-US" dirty="0"/>
              <a:t>Superclass (if applicable)</a:t>
            </a:r>
          </a:p>
          <a:p>
            <a:r>
              <a:rPr lang="en-US" dirty="0"/>
              <a:t>Inherited Operations (if applicable)</a:t>
            </a:r>
          </a:p>
          <a:p>
            <a:r>
              <a:rPr lang="en-US" dirty="0"/>
              <a:t>Operations provided by class</a:t>
            </a:r>
          </a:p>
          <a:p>
            <a:pPr lvl="1"/>
            <a:r>
              <a:rPr lang="en-US" dirty="0"/>
              <a:t>Function performed</a:t>
            </a:r>
          </a:p>
          <a:p>
            <a:pPr lvl="1"/>
            <a:r>
              <a:rPr lang="en-US" dirty="0"/>
              <a:t>Precondition</a:t>
            </a:r>
          </a:p>
          <a:p>
            <a:pPr lvl="1"/>
            <a:r>
              <a:rPr lang="en-US" dirty="0"/>
              <a:t>Postcondition</a:t>
            </a:r>
          </a:p>
          <a:p>
            <a:pPr lvl="1"/>
            <a:r>
              <a:rPr lang="en-US" dirty="0"/>
              <a:t>Invariant</a:t>
            </a:r>
          </a:p>
          <a:p>
            <a:pPr lvl="1"/>
            <a:r>
              <a:rPr lang="en-US" dirty="0"/>
              <a:t>Input parameters</a:t>
            </a:r>
          </a:p>
          <a:p>
            <a:pPr lvl="1"/>
            <a:r>
              <a:rPr lang="en-US" dirty="0"/>
              <a:t>Output parameters</a:t>
            </a:r>
          </a:p>
          <a:p>
            <a:pPr lvl="1"/>
            <a:r>
              <a:rPr lang="en-US" dirty="0"/>
              <a:t>Operations used by class (provided by other classes)</a:t>
            </a:r>
          </a:p>
        </p:txBody>
      </p:sp>
    </p:spTree>
    <p:extLst>
      <p:ext uri="{BB962C8B-B14F-4D97-AF65-F5344CB8AC3E}">
        <p14:creationId xmlns:p14="http://schemas.microsoft.com/office/powerpoint/2010/main" val="5163679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 for developing the Concurrent Task Architecture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4472981"/>
          </a:xfrm>
        </p:spPr>
        <p:txBody>
          <a:bodyPr>
            <a:normAutofit fontScale="77500" lnSpcReduction="20000"/>
          </a:bodyPr>
          <a:lstStyle/>
          <a:p>
            <a:pPr>
              <a:buFont typeface="+mj-lt"/>
              <a:buAutoNum type="arabicPeriod"/>
            </a:pPr>
            <a:r>
              <a:rPr lang="en-US" dirty="0"/>
              <a:t>Begin with the analysis model (integrated communication diagram)</a:t>
            </a:r>
          </a:p>
          <a:p>
            <a:pPr>
              <a:buFont typeface="+mj-lt"/>
              <a:buAutoNum type="arabicPeriod"/>
            </a:pPr>
            <a:r>
              <a:rPr lang="en-US" dirty="0"/>
              <a:t>In each case, decide whether the analysis model object should be designed as an active object (task) or a passive object in the design model 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US" dirty="0"/>
              <a:t>NOTE: It is possible to have multiple tasks of the same type</a:t>
            </a:r>
          </a:p>
          <a:p>
            <a:pPr marL="400050">
              <a:buFont typeface="+mj-lt"/>
              <a:buAutoNum type="arabicPeriod"/>
            </a:pPr>
            <a:r>
              <a:rPr lang="en-US" dirty="0"/>
              <a:t>Determine I/O tasks</a:t>
            </a:r>
          </a:p>
          <a:p>
            <a:pPr marL="857250" lvl="1" indent="-342900">
              <a:buFont typeface="+mj-lt"/>
              <a:buAutoNum type="alphaLcParenR"/>
            </a:pPr>
            <a:r>
              <a:rPr lang="en-US" dirty="0"/>
              <a:t>Start with the device I/O objects that interact with the outside world.  Determine whether the object should be structured as an event driven I/O task, a periodic I/O task, or a demand driven I/O task</a:t>
            </a:r>
          </a:p>
          <a:p>
            <a:pPr marL="457200">
              <a:buFont typeface="+mj-lt"/>
              <a:buAutoNum type="arabicPeriod"/>
            </a:pPr>
            <a:r>
              <a:rPr lang="en-US" dirty="0"/>
              <a:t>Determine Control tasks</a:t>
            </a:r>
          </a:p>
          <a:p>
            <a:pPr marL="914400" lvl="1" indent="-342900">
              <a:buFont typeface="+mj-lt"/>
              <a:buAutoNum type="alphaLcParenR"/>
            </a:pPr>
            <a:r>
              <a:rPr lang="en-US" dirty="0"/>
              <a:t>Analyze each state dependent control object and coordinator object.  Structure this object as a (usually demand driven) state-dependent control or coordinator task</a:t>
            </a:r>
          </a:p>
          <a:p>
            <a:pPr marL="400050">
              <a:buFont typeface="+mj-lt"/>
              <a:buAutoNum type="arabicPeriod"/>
            </a:pPr>
            <a:r>
              <a:rPr lang="en-US" dirty="0"/>
              <a:t>Determine Periodic tasks</a:t>
            </a:r>
          </a:p>
          <a:p>
            <a:pPr marL="857250" lvl="1" indent="-342900">
              <a:buFont typeface="+mj-lt"/>
              <a:buAutoNum type="alphaLcParenR"/>
            </a:pPr>
            <a:r>
              <a:rPr lang="en-US" dirty="0"/>
              <a:t>Analyze the internal periodic activities, which are structured as periodic tasks</a:t>
            </a:r>
          </a:p>
          <a:p>
            <a:pPr marL="457200">
              <a:buFont typeface="+mj-lt"/>
              <a:buAutoNum type="arabicPeriod"/>
            </a:pPr>
            <a:r>
              <a:rPr lang="en-US" dirty="0"/>
              <a:t>Handle Other internal tasks</a:t>
            </a:r>
          </a:p>
          <a:p>
            <a:pPr marL="914400" lvl="1" indent="-342900">
              <a:buFont typeface="+mj-lt"/>
              <a:buAutoNum type="alphaLcParenR"/>
            </a:pPr>
            <a:r>
              <a:rPr lang="en-US" dirty="0"/>
              <a:t>For each internal task activated by an internal event, structure this task as a demand driven task</a:t>
            </a:r>
          </a:p>
          <a:p>
            <a:pPr marL="514350">
              <a:buFont typeface="+mj-lt"/>
              <a:buAutoNum type="arabicPeriod"/>
            </a:pPr>
            <a:r>
              <a:rPr lang="en-US" dirty="0"/>
              <a:t>Re-draw initial concurrent communication diagram showing all the tasks in the system</a:t>
            </a:r>
          </a:p>
          <a:p>
            <a:pPr marL="971550" lvl="1" indent="-342900">
              <a:buFont typeface="+mj-lt"/>
              <a:buAutoNum type="alphaLcParenR"/>
            </a:pPr>
            <a:r>
              <a:rPr lang="en-US" dirty="0"/>
              <a:t>NOTE: The interfaces between the tasks are still simple messages as depicted on the analysis model integrated communication diagram</a:t>
            </a:r>
          </a:p>
        </p:txBody>
      </p:sp>
    </p:spTree>
    <p:extLst>
      <p:ext uri="{BB962C8B-B14F-4D97-AF65-F5344CB8AC3E}">
        <p14:creationId xmlns:p14="http://schemas.microsoft.com/office/powerpoint/2010/main" val="15280770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class defined by class interface specification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70529" t="34351" r="6644" b="36404"/>
          <a:stretch/>
        </p:blipFill>
        <p:spPr>
          <a:xfrm>
            <a:off x="228950" y="3508531"/>
            <a:ext cx="3006620" cy="21656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71682" t="30760" r="4664" b="18446"/>
          <a:stretch/>
        </p:blipFill>
        <p:spPr>
          <a:xfrm>
            <a:off x="3329902" y="1417638"/>
            <a:ext cx="4312985" cy="52071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71395" t="44356" r="6643" b="23064"/>
          <a:stretch/>
        </p:blipFill>
        <p:spPr>
          <a:xfrm>
            <a:off x="7885279" y="3508531"/>
            <a:ext cx="3637395" cy="3033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1062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ATM Client Subsystem –</a:t>
            </a:r>
            <a:br>
              <a:rPr lang="en-US" dirty="0"/>
            </a:br>
            <a:r>
              <a:rPr lang="en-US" dirty="0"/>
              <a:t>Information Hiding Class Categorization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Abstraction Class</a:t>
            </a:r>
          </a:p>
          <a:p>
            <a:pPr lvl="1"/>
            <a:r>
              <a:rPr lang="en-US" dirty="0"/>
              <a:t>ATM Card</a:t>
            </a:r>
          </a:p>
          <a:p>
            <a:pPr lvl="1"/>
            <a:r>
              <a:rPr lang="en-US" dirty="0"/>
              <a:t>ATM Transaction</a:t>
            </a:r>
          </a:p>
          <a:p>
            <a:pPr lvl="1"/>
            <a:r>
              <a:rPr lang="en-US" dirty="0"/>
              <a:t>ATM Cash</a:t>
            </a:r>
          </a:p>
          <a:p>
            <a:r>
              <a:rPr lang="en-US" dirty="0"/>
              <a:t>State Machine Class</a:t>
            </a:r>
          </a:p>
          <a:p>
            <a:pPr lvl="1"/>
            <a:r>
              <a:rPr lang="en-US" dirty="0"/>
              <a:t>ATM Control</a:t>
            </a:r>
          </a:p>
          <a:p>
            <a:r>
              <a:rPr lang="en-US" dirty="0"/>
              <a:t>Reference: Chapter 21</a:t>
            </a:r>
          </a:p>
        </p:txBody>
      </p:sp>
    </p:spTree>
    <p:extLst>
      <p:ext uri="{BB962C8B-B14F-4D97-AF65-F5344CB8AC3E}">
        <p14:creationId xmlns:p14="http://schemas.microsoft.com/office/powerpoint/2010/main" val="36776497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64038" t="21268" b="33581"/>
          <a:stretch/>
        </p:blipFill>
        <p:spPr>
          <a:xfrm>
            <a:off x="615460" y="2507611"/>
            <a:ext cx="4792915" cy="338323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62019" t="34608" b="20242"/>
          <a:stretch/>
        </p:blipFill>
        <p:spPr>
          <a:xfrm>
            <a:off x="5802924" y="2507611"/>
            <a:ext cx="5298830" cy="3541496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10000" y="886808"/>
            <a:ext cx="10571998" cy="970450"/>
          </a:xfrm>
        </p:spPr>
        <p:txBody>
          <a:bodyPr/>
          <a:lstStyle/>
          <a:p>
            <a:r>
              <a:rPr lang="en-US" dirty="0"/>
              <a:t>From Concurrent Communication Diagram to Design of Information Hiding Classes for ATM Client Subsystem</a:t>
            </a:r>
          </a:p>
        </p:txBody>
      </p:sp>
    </p:spTree>
    <p:extLst>
      <p:ext uri="{BB962C8B-B14F-4D97-AF65-F5344CB8AC3E}">
        <p14:creationId xmlns:p14="http://schemas.microsoft.com/office/powerpoint/2010/main" val="15809502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99943"/>
            <a:ext cx="10571998" cy="970450"/>
          </a:xfrm>
        </p:spPr>
        <p:txBody>
          <a:bodyPr/>
          <a:lstStyle/>
          <a:p>
            <a:r>
              <a:rPr lang="en-US" dirty="0"/>
              <a:t>Bank Server Subsystem – </a:t>
            </a:r>
            <a:br>
              <a:rPr lang="en-US" dirty="0"/>
            </a:br>
            <a:r>
              <a:rPr lang="en-US" dirty="0"/>
              <a:t>Information Hiding Class Categorization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327797"/>
            <a:ext cx="10554574" cy="3636511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Business Logic Classes</a:t>
            </a:r>
          </a:p>
          <a:p>
            <a:pPr lvl="1"/>
            <a:r>
              <a:rPr lang="en-US" dirty="0"/>
              <a:t>Pin Validation Transaction Manager</a:t>
            </a:r>
          </a:p>
          <a:p>
            <a:pPr lvl="1"/>
            <a:r>
              <a:rPr lang="en-US" dirty="0"/>
              <a:t>Query Transaction Manager</a:t>
            </a:r>
          </a:p>
          <a:p>
            <a:pPr lvl="1"/>
            <a:r>
              <a:rPr lang="en-US" dirty="0"/>
              <a:t>Transfer Transaction Manager</a:t>
            </a:r>
          </a:p>
          <a:p>
            <a:pPr lvl="1"/>
            <a:r>
              <a:rPr lang="en-US" dirty="0"/>
              <a:t>Withdrawal Transaction Manager</a:t>
            </a:r>
          </a:p>
          <a:p>
            <a:r>
              <a:rPr lang="en-US" dirty="0"/>
              <a:t>Database Wrapper Classes</a:t>
            </a:r>
          </a:p>
          <a:p>
            <a:pPr lvl="1"/>
            <a:r>
              <a:rPr lang="en-US" dirty="0"/>
              <a:t>Checking Account</a:t>
            </a:r>
          </a:p>
          <a:p>
            <a:pPr lvl="1"/>
            <a:r>
              <a:rPr lang="en-US" dirty="0"/>
              <a:t>Savings Account</a:t>
            </a:r>
          </a:p>
          <a:p>
            <a:pPr lvl="1"/>
            <a:r>
              <a:rPr lang="en-US" dirty="0"/>
              <a:t>Debit Card</a:t>
            </a:r>
          </a:p>
          <a:p>
            <a:pPr lvl="1"/>
            <a:r>
              <a:rPr lang="en-US" dirty="0"/>
              <a:t>Card Account</a:t>
            </a:r>
          </a:p>
          <a:p>
            <a:pPr lvl="1"/>
            <a:r>
              <a:rPr lang="en-US" dirty="0"/>
              <a:t>Transaction Log</a:t>
            </a:r>
          </a:p>
          <a:p>
            <a:r>
              <a:rPr lang="en-US" dirty="0"/>
              <a:t>Reference: Chapter 21</a:t>
            </a:r>
          </a:p>
        </p:txBody>
      </p:sp>
    </p:spTree>
    <p:extLst>
      <p:ext uri="{BB962C8B-B14F-4D97-AF65-F5344CB8AC3E}">
        <p14:creationId xmlns:p14="http://schemas.microsoft.com/office/powerpoint/2010/main" val="16434898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63318" t="27070" r="1923" b="25480"/>
          <a:stretch/>
        </p:blipFill>
        <p:spPr>
          <a:xfrm>
            <a:off x="7335810" y="3354386"/>
            <a:ext cx="4237892" cy="3252502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10000" y="886808"/>
            <a:ext cx="10571998" cy="970450"/>
          </a:xfrm>
        </p:spPr>
        <p:txBody>
          <a:bodyPr/>
          <a:lstStyle/>
          <a:p>
            <a:r>
              <a:rPr lang="en-US" dirty="0"/>
              <a:t>From Concurrent Communication Diagram to Design of Information Hiding Classes for Bank Server Subsystem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62164" t="22037" r="2067" b="24859"/>
          <a:stretch/>
        </p:blipFill>
        <p:spPr>
          <a:xfrm>
            <a:off x="158261" y="2086199"/>
            <a:ext cx="3622430" cy="302356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l="62885" t="32042" r="2067" b="24347"/>
          <a:stretch/>
        </p:blipFill>
        <p:spPr>
          <a:xfrm>
            <a:off x="3839205" y="2086199"/>
            <a:ext cx="3810093" cy="266549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/>
          <a:srcRect l="63029" t="33325" r="5240" b="26214"/>
          <a:stretch/>
        </p:blipFill>
        <p:spPr>
          <a:xfrm>
            <a:off x="4783008" y="3541459"/>
            <a:ext cx="3376245" cy="2420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7142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Revised Concurrent Communication Diagram for Banking Service Subsystem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61875" t="29220" b="22808"/>
          <a:stretch/>
        </p:blipFill>
        <p:spPr>
          <a:xfrm>
            <a:off x="3237480" y="2602523"/>
            <a:ext cx="5717038" cy="4044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6281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 dirty="0"/>
              <a:t>COMET Use Case Based Software Life Cycle Model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5991946" y="2566946"/>
            <a:ext cx="5952404" cy="3833854"/>
            <a:chOff x="1533379" y="1786596"/>
            <a:chExt cx="9003323" cy="4909625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/>
            <a:srcRect l="1526" t="25048" r="29277" b="7836"/>
            <a:stretch/>
          </p:blipFill>
          <p:spPr>
            <a:xfrm>
              <a:off x="1533379" y="1786596"/>
              <a:ext cx="9003323" cy="4909625"/>
            </a:xfrm>
            <a:prstGeom prst="rect">
              <a:avLst/>
            </a:prstGeom>
          </p:spPr>
        </p:pic>
        <p:sp>
          <p:nvSpPr>
            <p:cNvPr id="2" name="Oval 1"/>
            <p:cNvSpPr/>
            <p:nvPr/>
          </p:nvSpPr>
          <p:spPr>
            <a:xfrm>
              <a:off x="5351597" y="3220626"/>
              <a:ext cx="1366886" cy="1357461"/>
            </a:xfrm>
            <a:prstGeom prst="ellipse">
              <a:avLst/>
            </a:prstGeom>
            <a:noFill/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533400" y="2222287"/>
            <a:ext cx="5219700" cy="4178513"/>
          </a:xfrm>
        </p:spPr>
        <p:txBody>
          <a:bodyPr>
            <a:normAutofit/>
          </a:bodyPr>
          <a:lstStyle/>
          <a:p>
            <a:r>
              <a:rPr lang="en-US" dirty="0"/>
              <a:t>Develop Software Requirements Model</a:t>
            </a:r>
          </a:p>
          <a:p>
            <a:r>
              <a:rPr lang="en-US" dirty="0"/>
              <a:t>Develop Software Analysis Model</a:t>
            </a:r>
          </a:p>
          <a:p>
            <a:r>
              <a:rPr lang="en-US" dirty="0"/>
              <a:t>Develop Software Design Model</a:t>
            </a:r>
          </a:p>
          <a:p>
            <a:pPr lvl="1"/>
            <a:r>
              <a:rPr lang="en-US" dirty="0"/>
              <a:t>Design Overall Software Architecture (Chapter 12, 13)</a:t>
            </a:r>
          </a:p>
          <a:p>
            <a:pPr lvl="1"/>
            <a:r>
              <a:rPr lang="en-US" dirty="0"/>
              <a:t>Design Distributed Component-based Subsystems (Chapter 13, 15)</a:t>
            </a:r>
          </a:p>
          <a:p>
            <a:pPr lvl="1"/>
            <a:r>
              <a:rPr lang="en-US" dirty="0"/>
              <a:t>Structures Subsystems into Concurrent Tasks (Chapter 18)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Design Information Hiding Classes (Chapter 14)</a:t>
            </a:r>
          </a:p>
          <a:p>
            <a:pPr lvl="1"/>
            <a:r>
              <a:rPr lang="en-US" dirty="0"/>
              <a:t>Design Detailed Software Design</a:t>
            </a:r>
          </a:p>
        </p:txBody>
      </p:sp>
    </p:spTree>
    <p:extLst>
      <p:ext uri="{BB962C8B-B14F-4D97-AF65-F5344CB8AC3E}">
        <p14:creationId xmlns:p14="http://schemas.microsoft.com/office/powerpoint/2010/main" val="23941462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8712" y="932413"/>
            <a:ext cx="10571998" cy="970450"/>
          </a:xfrm>
        </p:spPr>
        <p:txBody>
          <a:bodyPr/>
          <a:lstStyle/>
          <a:p>
            <a:r>
              <a:rPr lang="en-US" dirty="0"/>
              <a:t>Integrated communication diagram for ATM Client subsystem (before task structuring)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57712" t="24847" r="4280" b="24055"/>
          <a:stretch/>
        </p:blipFill>
        <p:spPr>
          <a:xfrm>
            <a:off x="223105" y="2114924"/>
            <a:ext cx="5485712" cy="414639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l="57584" t="34344" r="4534" b="15236"/>
          <a:stretch/>
        </p:blipFill>
        <p:spPr>
          <a:xfrm>
            <a:off x="6368496" y="2114924"/>
            <a:ext cx="5633320" cy="4215538"/>
          </a:xfrm>
          <a:prstGeom prst="rect">
            <a:avLst/>
          </a:prstGeom>
        </p:spPr>
      </p:pic>
      <p:sp>
        <p:nvSpPr>
          <p:cNvPr id="6" name="Arrow: Right 5"/>
          <p:cNvSpPr/>
          <p:nvPr/>
        </p:nvSpPr>
        <p:spPr>
          <a:xfrm>
            <a:off x="5708817" y="4029559"/>
            <a:ext cx="659679" cy="5114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9917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8712" y="932413"/>
            <a:ext cx="10571998" cy="970450"/>
          </a:xfrm>
        </p:spPr>
        <p:txBody>
          <a:bodyPr/>
          <a:lstStyle/>
          <a:p>
            <a:r>
              <a:rPr lang="en-US" dirty="0"/>
              <a:t>Initial concurrent communication diagram for ATM Client subsystem </a:t>
            </a:r>
            <a:br>
              <a:rPr lang="en-US" dirty="0"/>
            </a:br>
            <a:r>
              <a:rPr lang="en-US" dirty="0"/>
              <a:t>(after task structuring)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57584" t="34344" r="4534" b="15236"/>
          <a:stretch/>
        </p:blipFill>
        <p:spPr>
          <a:xfrm>
            <a:off x="5756000" y="2091075"/>
            <a:ext cx="6214820" cy="4650687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22766" y="2128101"/>
            <a:ext cx="4140746" cy="4472981"/>
          </a:xfrm>
        </p:spPr>
        <p:txBody>
          <a:bodyPr>
            <a:normAutofit/>
          </a:bodyPr>
          <a:lstStyle/>
          <a:p>
            <a:r>
              <a:rPr lang="en-US" dirty="0"/>
              <a:t>NOTE</a:t>
            </a:r>
          </a:p>
          <a:p>
            <a:pPr lvl="1"/>
            <a:r>
              <a:rPr lang="en-US" dirty="0"/>
              <a:t>Active objects are identified</a:t>
            </a:r>
          </a:p>
          <a:p>
            <a:pPr lvl="1"/>
            <a:r>
              <a:rPr lang="en-US" dirty="0"/>
              <a:t>Task structuring criteria are applied (using stereotypes)</a:t>
            </a:r>
          </a:p>
          <a:p>
            <a:pPr lvl="1"/>
            <a:r>
              <a:rPr lang="en-US" dirty="0"/>
              <a:t>Internal task structuring criteria are applied (using stereotypes)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3998563" y="2805193"/>
            <a:ext cx="4510006" cy="11313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6338807" y="3378631"/>
            <a:ext cx="836908" cy="5579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7175715" y="3177153"/>
            <a:ext cx="1518834" cy="10693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4215538" y="5022647"/>
            <a:ext cx="5920353" cy="32606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cxnSpLocks/>
          </p:cNvCxnSpPr>
          <p:nvPr/>
        </p:nvCxnSpPr>
        <p:spPr>
          <a:xfrm>
            <a:off x="8356284" y="5255124"/>
            <a:ext cx="1624624" cy="51024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V="1">
            <a:off x="3890075" y="3828081"/>
            <a:ext cx="2557220" cy="53651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V="1">
            <a:off x="5168685" y="3378631"/>
            <a:ext cx="5819613" cy="717705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71969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 dirty="0"/>
              <a:t>COMET Use Case Based Software Life Cycle Model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5991946" y="2566946"/>
            <a:ext cx="5952404" cy="3833854"/>
            <a:chOff x="1533379" y="1786596"/>
            <a:chExt cx="9003323" cy="4909625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/>
            <a:srcRect l="1526" t="25048" r="29277" b="7836"/>
            <a:stretch/>
          </p:blipFill>
          <p:spPr>
            <a:xfrm>
              <a:off x="1533379" y="1786596"/>
              <a:ext cx="9003323" cy="4909625"/>
            </a:xfrm>
            <a:prstGeom prst="rect">
              <a:avLst/>
            </a:prstGeom>
          </p:spPr>
        </p:pic>
        <p:sp>
          <p:nvSpPr>
            <p:cNvPr id="2" name="Oval 1"/>
            <p:cNvSpPr/>
            <p:nvPr/>
          </p:nvSpPr>
          <p:spPr>
            <a:xfrm>
              <a:off x="5351597" y="3220626"/>
              <a:ext cx="1366886" cy="1357461"/>
            </a:xfrm>
            <a:prstGeom prst="ellipse">
              <a:avLst/>
            </a:prstGeom>
            <a:noFill/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533400" y="2222287"/>
            <a:ext cx="5219700" cy="4178513"/>
          </a:xfrm>
        </p:spPr>
        <p:txBody>
          <a:bodyPr>
            <a:normAutofit/>
          </a:bodyPr>
          <a:lstStyle/>
          <a:p>
            <a:r>
              <a:rPr lang="en-US" dirty="0"/>
              <a:t>Develop Software Requirements Model</a:t>
            </a:r>
          </a:p>
          <a:p>
            <a:r>
              <a:rPr lang="en-US" dirty="0"/>
              <a:t>Develop Software Analysis Model</a:t>
            </a:r>
          </a:p>
          <a:p>
            <a:r>
              <a:rPr lang="en-US" dirty="0"/>
              <a:t>Develop Software Design Model</a:t>
            </a:r>
          </a:p>
          <a:p>
            <a:pPr lvl="1"/>
            <a:r>
              <a:rPr lang="en-US" dirty="0"/>
              <a:t>Design Overall Software Architecture (Chapter 12, 13)</a:t>
            </a:r>
          </a:p>
          <a:p>
            <a:pPr lvl="1"/>
            <a:r>
              <a:rPr lang="en-US" dirty="0"/>
              <a:t>Design Distributed Component-based Subsystems (Chapter 13, 15)</a:t>
            </a:r>
          </a:p>
          <a:p>
            <a:pPr lvl="1"/>
            <a:r>
              <a:rPr lang="en-US" dirty="0"/>
              <a:t>Structures Subsystems into Concurrent Tasks (Chapter 18)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Design Information Hiding Classes (Chapter 14)</a:t>
            </a:r>
          </a:p>
          <a:p>
            <a:pPr lvl="1"/>
            <a:r>
              <a:rPr lang="en-US" dirty="0"/>
              <a:t>Design Detailed Software Design</a:t>
            </a:r>
          </a:p>
        </p:txBody>
      </p:sp>
    </p:spTree>
    <p:extLst>
      <p:ext uri="{BB962C8B-B14F-4D97-AF65-F5344CB8AC3E}">
        <p14:creationId xmlns:p14="http://schemas.microsoft.com/office/powerpoint/2010/main" val="345713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Active and Passive Objects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5985044" cy="4225008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Objects may be active or passive</a:t>
            </a:r>
          </a:p>
          <a:p>
            <a:r>
              <a:rPr lang="en-US" dirty="0"/>
              <a:t>Active object</a:t>
            </a:r>
          </a:p>
          <a:p>
            <a:pPr lvl="1"/>
            <a:r>
              <a:rPr lang="en-US" dirty="0"/>
              <a:t>Concurrent Task</a:t>
            </a:r>
          </a:p>
          <a:p>
            <a:pPr lvl="1"/>
            <a:r>
              <a:rPr lang="en-US" dirty="0"/>
              <a:t>Has thread of control</a:t>
            </a:r>
          </a:p>
          <a:p>
            <a:pPr lvl="1"/>
            <a:r>
              <a:rPr lang="en-US" dirty="0"/>
              <a:t>Also called a process or thread</a:t>
            </a:r>
          </a:p>
          <a:p>
            <a:r>
              <a:rPr lang="en-US" dirty="0"/>
              <a:t>Passive object</a:t>
            </a:r>
          </a:p>
          <a:p>
            <a:pPr lvl="1"/>
            <a:r>
              <a:rPr lang="en-US" dirty="0"/>
              <a:t>Information Hiding Object</a:t>
            </a:r>
          </a:p>
          <a:p>
            <a:pPr lvl="1"/>
            <a:r>
              <a:rPr lang="en-US" dirty="0"/>
              <a:t>Has no thread of control</a:t>
            </a:r>
          </a:p>
          <a:p>
            <a:pPr lvl="1"/>
            <a:r>
              <a:rPr lang="en-US" dirty="0"/>
              <a:t>Operations of passive object are executed by task</a:t>
            </a:r>
          </a:p>
          <a:p>
            <a:pPr lvl="1"/>
            <a:r>
              <a:rPr lang="en-US" dirty="0"/>
              <a:t>Operations execute in </a:t>
            </a:r>
            <a:r>
              <a:rPr lang="en-US" dirty="0" err="1"/>
              <a:t>tasks’s</a:t>
            </a:r>
            <a:r>
              <a:rPr lang="en-US" dirty="0"/>
              <a:t> thread of control</a:t>
            </a:r>
          </a:p>
          <a:p>
            <a:pPr lvl="2"/>
            <a:r>
              <a:rPr lang="en-US" dirty="0"/>
              <a:t>Directly or indirectly</a:t>
            </a:r>
          </a:p>
          <a:p>
            <a:r>
              <a:rPr lang="en-US" dirty="0"/>
              <a:t>Software Design terminology</a:t>
            </a:r>
          </a:p>
          <a:p>
            <a:pPr lvl="1"/>
            <a:r>
              <a:rPr lang="en-US" dirty="0"/>
              <a:t>Task refers to active object</a:t>
            </a:r>
          </a:p>
          <a:p>
            <a:pPr lvl="1"/>
            <a:r>
              <a:rPr lang="en-US" dirty="0"/>
              <a:t>Object refers to passive object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87076" t="41352" r="1102" b="35813"/>
          <a:stretch/>
        </p:blipFill>
        <p:spPr>
          <a:xfrm>
            <a:off x="7051728" y="3285641"/>
            <a:ext cx="1441343" cy="1565329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2758698" y="2758698"/>
            <a:ext cx="4541004" cy="8524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2758698" y="3735092"/>
            <a:ext cx="4541004" cy="5996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85766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Information Hiding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3974961" cy="4123095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Example of Stack object</a:t>
            </a:r>
          </a:p>
          <a:p>
            <a:r>
              <a:rPr lang="en-US" dirty="0"/>
              <a:t>Information hiding solution</a:t>
            </a:r>
          </a:p>
          <a:p>
            <a:pPr lvl="1"/>
            <a:r>
              <a:rPr lang="en-US" dirty="0"/>
              <a:t>Hide stack data structure and internal linkage</a:t>
            </a:r>
          </a:p>
          <a:p>
            <a:pPr lvl="1"/>
            <a:r>
              <a:rPr lang="en-US" dirty="0"/>
              <a:t>Specify operations on stack data structure</a:t>
            </a:r>
          </a:p>
          <a:p>
            <a:pPr lvl="1"/>
            <a:r>
              <a:rPr lang="en-US" dirty="0"/>
              <a:t>Access to stack only via operations</a:t>
            </a:r>
          </a:p>
          <a:p>
            <a:pPr lvl="2"/>
            <a:r>
              <a:rPr lang="en-US" dirty="0"/>
              <a:t>Push (x), pop (x), empty, full</a:t>
            </a:r>
          </a:p>
          <a:p>
            <a:r>
              <a:rPr lang="en-US" dirty="0"/>
              <a:t>Consider</a:t>
            </a:r>
          </a:p>
          <a:p>
            <a:pPr lvl="1"/>
            <a:r>
              <a:rPr lang="en-US" dirty="0"/>
              <a:t>Array implementation changed to Linked list implementation</a:t>
            </a:r>
          </a:p>
          <a:p>
            <a:r>
              <a:rPr lang="en-US" dirty="0"/>
              <a:t>Change to stack only implies Stack object</a:t>
            </a:r>
          </a:p>
          <a:p>
            <a:pPr lvl="1"/>
            <a:r>
              <a:rPr lang="en-US" dirty="0"/>
              <a:t>Interface unchanged</a:t>
            </a:r>
          </a:p>
          <a:p>
            <a:pPr lvl="1"/>
            <a:r>
              <a:rPr lang="en-US" dirty="0"/>
              <a:t>Implementation (internals) modified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57001" t="29323" r="4642" b="27609"/>
          <a:stretch/>
        </p:blipFill>
        <p:spPr>
          <a:xfrm>
            <a:off x="5042265" y="2222287"/>
            <a:ext cx="6531274" cy="4123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4987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Classes and Operations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6078477" cy="4309142"/>
          </a:xfrm>
        </p:spPr>
        <p:txBody>
          <a:bodyPr/>
          <a:lstStyle/>
          <a:p>
            <a:r>
              <a:rPr lang="en-US" dirty="0"/>
              <a:t>Class</a:t>
            </a:r>
          </a:p>
          <a:p>
            <a:pPr lvl="1"/>
            <a:r>
              <a:rPr lang="en-US" dirty="0"/>
              <a:t>Represents a collection of identical objects (instances)</a:t>
            </a:r>
          </a:p>
          <a:p>
            <a:pPr lvl="1"/>
            <a:r>
              <a:rPr lang="en-US" dirty="0"/>
              <a:t>Described by means of attributes (data items)</a:t>
            </a:r>
          </a:p>
          <a:p>
            <a:pPr lvl="1"/>
            <a:r>
              <a:rPr lang="en-US" dirty="0"/>
              <a:t>Has one or more operations to access internal data</a:t>
            </a:r>
          </a:p>
          <a:p>
            <a:pPr lvl="1"/>
            <a:r>
              <a:rPr lang="en-US" dirty="0"/>
              <a:t>Each object instance can be uniquely identified</a:t>
            </a:r>
          </a:p>
          <a:p>
            <a:r>
              <a:rPr lang="en-US" dirty="0"/>
              <a:t>Operation (also known ass method)</a:t>
            </a:r>
          </a:p>
          <a:p>
            <a:pPr lvl="1"/>
            <a:r>
              <a:rPr lang="en-US" dirty="0"/>
              <a:t>Function or procedure that manipulates values of attributes maintained by object</a:t>
            </a:r>
          </a:p>
          <a:p>
            <a:pPr lvl="1"/>
            <a:r>
              <a:rPr lang="en-US" dirty="0"/>
              <a:t>All objects in class have same operations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59785" t="27417" r="10001" b="37899"/>
          <a:stretch/>
        </p:blipFill>
        <p:spPr>
          <a:xfrm>
            <a:off x="7289074" y="3069772"/>
            <a:ext cx="3683726" cy="2377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1715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Class Operations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Design Class Operations from Communication Model</a:t>
            </a:r>
          </a:p>
          <a:p>
            <a:pPr lvl="1"/>
            <a:r>
              <a:rPr lang="en-US" dirty="0"/>
              <a:t>Shows direction of message from sender object to receiver object</a:t>
            </a:r>
          </a:p>
          <a:p>
            <a:r>
              <a:rPr lang="en-US" dirty="0"/>
              <a:t>Design Class Operations from Finite State Machine Model</a:t>
            </a:r>
          </a:p>
          <a:p>
            <a:pPr lvl="1"/>
            <a:r>
              <a:rPr lang="en-US" dirty="0" err="1"/>
              <a:t>Statechart</a:t>
            </a:r>
            <a:r>
              <a:rPr lang="en-US" dirty="0"/>
              <a:t> actions are mapped to operations</a:t>
            </a:r>
          </a:p>
          <a:p>
            <a:r>
              <a:rPr lang="en-US" dirty="0"/>
              <a:t>Design Class Operations from Static Model</a:t>
            </a:r>
          </a:p>
          <a:p>
            <a:pPr lvl="1"/>
            <a:r>
              <a:rPr lang="en-US" dirty="0"/>
              <a:t>May be used for entity classes</a:t>
            </a:r>
          </a:p>
          <a:p>
            <a:pPr lvl="1"/>
            <a:r>
              <a:rPr lang="en-US" dirty="0"/>
              <a:t>Standard operations</a:t>
            </a:r>
          </a:p>
          <a:p>
            <a:pPr lvl="2"/>
            <a:r>
              <a:rPr lang="en-US" dirty="0"/>
              <a:t>Create, Read, Update, Delete</a:t>
            </a:r>
          </a:p>
          <a:p>
            <a:pPr lvl="1"/>
            <a:r>
              <a:rPr lang="en-US" dirty="0"/>
              <a:t>Specific operations</a:t>
            </a:r>
          </a:p>
          <a:p>
            <a:pPr lvl="2"/>
            <a:r>
              <a:rPr lang="en-US" dirty="0"/>
              <a:t>Based on services provided by class</a:t>
            </a:r>
          </a:p>
        </p:txBody>
      </p:sp>
    </p:spTree>
    <p:extLst>
      <p:ext uri="{BB962C8B-B14F-4D97-AF65-F5344CB8AC3E}">
        <p14:creationId xmlns:p14="http://schemas.microsoft.com/office/powerpoint/2010/main" val="223686307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Quotable</Template>
  <TotalTime>3815</TotalTime>
  <Words>1334</Words>
  <Application>Microsoft Office PowerPoint</Application>
  <PresentationFormat>Widescreen</PresentationFormat>
  <Paragraphs>227</Paragraphs>
  <Slides>26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Calibri</vt:lpstr>
      <vt:lpstr>Century Gothic</vt:lpstr>
      <vt:lpstr>Wingdings 2</vt:lpstr>
      <vt:lpstr>Quotable</vt:lpstr>
      <vt:lpstr> Lecture 14 –  Class Structuring &amp; Task Interface and Behavior Specifications</vt:lpstr>
      <vt:lpstr>Steps for developing the Concurrent Task Architecture</vt:lpstr>
      <vt:lpstr>Integrated communication diagram for ATM Client subsystem (before task structuring)</vt:lpstr>
      <vt:lpstr>Initial concurrent communication diagram for ATM Client subsystem  (after task structuring)</vt:lpstr>
      <vt:lpstr>COMET Use Case Based Software Life Cycle Model</vt:lpstr>
      <vt:lpstr>Active and Passive Objects</vt:lpstr>
      <vt:lpstr>Example of Information Hiding</vt:lpstr>
      <vt:lpstr>Classes and Operations</vt:lpstr>
      <vt:lpstr>Design Class Operations</vt:lpstr>
      <vt:lpstr>Information Hiding Class Structuring</vt:lpstr>
      <vt:lpstr>Data Abstraction Class</vt:lpstr>
      <vt:lpstr>State Machine Class</vt:lpstr>
      <vt:lpstr>Business Logic Class</vt:lpstr>
      <vt:lpstr>Database Wrapper Class</vt:lpstr>
      <vt:lpstr>Inheritance in Design</vt:lpstr>
      <vt:lpstr>Example of Inheritance</vt:lpstr>
      <vt:lpstr>Example of Inheritance</vt:lpstr>
      <vt:lpstr>Example of Inheritance </vt:lpstr>
      <vt:lpstr>Class Interface Specification</vt:lpstr>
      <vt:lpstr>Example of class defined by class interface specification</vt:lpstr>
      <vt:lpstr>ATM Client Subsystem – Information Hiding Class Categorization</vt:lpstr>
      <vt:lpstr>From Concurrent Communication Diagram to Design of Information Hiding Classes for ATM Client Subsystem</vt:lpstr>
      <vt:lpstr>Bank Server Subsystem –  Information Hiding Class Categorization</vt:lpstr>
      <vt:lpstr>From Concurrent Communication Diagram to Design of Information Hiding Classes for Bank Server Subsystem</vt:lpstr>
      <vt:lpstr>Revised Concurrent Communication Diagram for Banking Service Subsystem</vt:lpstr>
      <vt:lpstr>COMET Use Case Based Software Life Cycle Model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Software Life Cycle Models</dc:title>
  <dc:creator>Jakita Thomas</dc:creator>
  <cp:lastModifiedBy>Jakita Thomas</cp:lastModifiedBy>
  <cp:revision>167</cp:revision>
  <dcterms:created xsi:type="dcterms:W3CDTF">2017-01-19T18:24:17Z</dcterms:created>
  <dcterms:modified xsi:type="dcterms:W3CDTF">2017-04-18T16:41:14Z</dcterms:modified>
</cp:coreProperties>
</file>